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8" r:id="rId2"/>
    <p:sldId id="259" r:id="rId3"/>
    <p:sldId id="262" r:id="rId4"/>
    <p:sldId id="269" r:id="rId5"/>
    <p:sldId id="270" r:id="rId6"/>
    <p:sldId id="271" r:id="rId7"/>
    <p:sldId id="267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CE33E-C9DB-4EBD-ADA8-B7C708DE670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709F5-5FE0-4FE9-8B72-EBB745489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1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5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6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0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2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6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1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2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4586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Conducting market research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Introduction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Market research is used by grown-up businesses to help them find out what their customers need and like.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We can use it to find which pizza toppings our pizzeria customers would like to buy when they visit.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Why do we need to know this?</a:t>
            </a: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175" y="4221088"/>
            <a:ext cx="380365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640792"/>
            <a:ext cx="8194608" cy="53084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73" y="1052736"/>
            <a:ext cx="7776864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Our question</a:t>
            </a:r>
            <a:endParaRPr lang="en-GB" sz="36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>
              <a:latin typeface="Tahoma" panose="020B0604030504040204" pitchFamily="34" charset="0"/>
            </a:endParaRPr>
          </a:p>
          <a:p>
            <a:pPr lvl="0" algn="ctr"/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 question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ask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customers to help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serve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they like in our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pizzeria?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414" y="3066882"/>
            <a:ext cx="3737475" cy="2491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16632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836712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49" y="980728"/>
            <a:ext cx="7776864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Topping choosing</a:t>
            </a:r>
            <a:endParaRPr lang="en-GB" sz="32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latin typeface="Tahoma" panose="020B0604030504040204" pitchFamily="34" charset="0"/>
              </a:rPr>
              <a:t>	</a:t>
            </a:r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In your </a:t>
            </a:r>
            <a:r>
              <a:rPr lang="en-GB" sz="2000" dirty="0">
                <a:latin typeface="Tahoma" panose="020B0604030504040204" pitchFamily="34" charset="0"/>
              </a:rPr>
              <a:t>business groups, </a:t>
            </a:r>
            <a:r>
              <a:rPr lang="en-GB" sz="2000" dirty="0" smtClean="0">
                <a:latin typeface="Tahoma" panose="020B0604030504040204" pitchFamily="34" charset="0"/>
              </a:rPr>
              <a:t>choose </a:t>
            </a:r>
            <a:r>
              <a:rPr lang="en-GB" sz="2000" dirty="0">
                <a:latin typeface="Tahoma" panose="020B0604030504040204" pitchFamily="34" charset="0"/>
              </a:rPr>
              <a:t>three or four flavours pizza toppings that </a:t>
            </a:r>
            <a:r>
              <a:rPr lang="en-GB" sz="2000" dirty="0" smtClean="0">
                <a:latin typeface="Tahoma" panose="020B0604030504040204" pitchFamily="34" charset="0"/>
              </a:rPr>
              <a:t>you </a:t>
            </a:r>
            <a:r>
              <a:rPr lang="en-GB" sz="2000" dirty="0">
                <a:latin typeface="Tahoma" panose="020B0604030504040204" pitchFamily="34" charset="0"/>
              </a:rPr>
              <a:t>would like to ask customers about.</a:t>
            </a:r>
          </a:p>
          <a:p>
            <a:pPr algn="ctr"/>
            <a:endParaRPr lang="en-GB" sz="28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1400" b="1" dirty="0" smtClean="0">
              <a:latin typeface="Tahoma" panose="020B0604030504040204" pitchFamily="34" charset="0"/>
            </a:endParaRPr>
          </a:p>
          <a:p>
            <a:pPr algn="ctr"/>
            <a:endParaRPr lang="en-GB" sz="1400" b="1" dirty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51705"/>
            <a:ext cx="1619672" cy="122599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39" y="2924944"/>
            <a:ext cx="40354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7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770485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Tally charts</a:t>
            </a:r>
            <a:endParaRPr lang="en-GB" sz="32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32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80377"/>
              </p:ext>
            </p:extLst>
          </p:nvPr>
        </p:nvGraphicFramePr>
        <p:xfrm>
          <a:off x="1446804" y="1766843"/>
          <a:ext cx="6264696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926"/>
                <a:gridCol w="3158770"/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Pizza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Topping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Tally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Ham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&amp; mushroom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Chicken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&amp; red pepper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Tahoma" panose="020B0604030504040204" pitchFamily="34" charset="0"/>
                        </a:rPr>
                        <a:t>Beef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&amp; red onion</a:t>
                      </a:r>
                      <a:endParaRPr lang="en-GB" dirty="0" smtClean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Tahoma" panose="020B0604030504040204" pitchFamily="34" charset="0"/>
                        </a:rPr>
                        <a:t>Tomato,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rocket &amp; sweetcorn</a:t>
                      </a:r>
                      <a:endParaRPr lang="en-GB" dirty="0" smtClean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5676405" y="2776846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5807035" y="277684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5664530" y="2303813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561611" y="3250924"/>
            <a:ext cx="795647" cy="332510"/>
            <a:chOff x="5432537" y="3250924"/>
            <a:chExt cx="795647" cy="332510"/>
          </a:xfrm>
        </p:grpSpPr>
        <p:sp>
          <p:nvSpPr>
            <p:cNvPr id="11" name="Freeform 10"/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Explosion 2 15"/>
          <p:cNvSpPr/>
          <p:nvPr/>
        </p:nvSpPr>
        <p:spPr>
          <a:xfrm rot="581627">
            <a:off x="-579025" y="3792335"/>
            <a:ext cx="4858346" cy="3465980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5641" y="484691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1. Draw a table with 2 columns. One is for your pizza topping ideas and the other is for how many children voted for them.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9" name="Explosion 2 18"/>
          <p:cNvSpPr/>
          <p:nvPr/>
        </p:nvSpPr>
        <p:spPr>
          <a:xfrm rot="581627">
            <a:off x="4203169" y="3423697"/>
            <a:ext cx="5494276" cy="3963518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8580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465313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. Each time someone votes for a flavour, make a tally mark in the tally column.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For your fifth tally mark, draw your line through your first 4 tally marks. 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959435" y="2762990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4636890" y="2776846"/>
            <a:ext cx="795647" cy="332510"/>
            <a:chOff x="5432537" y="3250924"/>
            <a:chExt cx="795647" cy="332510"/>
          </a:xfrm>
        </p:grpSpPr>
        <p:sp>
          <p:nvSpPr>
            <p:cNvPr id="22" name="Freeform 21"/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36890" y="3735833"/>
            <a:ext cx="795647" cy="332510"/>
            <a:chOff x="5432537" y="3250924"/>
            <a:chExt cx="795647" cy="332510"/>
          </a:xfrm>
        </p:grpSpPr>
        <p:sp>
          <p:nvSpPr>
            <p:cNvPr id="28" name="Freeform 27"/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821112" y="230381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4963614" y="230381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5123932" y="2303813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234345" y="230381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4670691" y="2425141"/>
            <a:ext cx="795647" cy="71592"/>
          </a:xfrm>
          <a:custGeom>
            <a:avLst/>
            <a:gdLst>
              <a:gd name="connsiteX0" fmla="*/ 0 w 795647"/>
              <a:gd name="connsiteY0" fmla="*/ 71592 h 71592"/>
              <a:gd name="connsiteX1" fmla="*/ 59376 w 795647"/>
              <a:gd name="connsiteY1" fmla="*/ 59717 h 71592"/>
              <a:gd name="connsiteX2" fmla="*/ 142504 w 795647"/>
              <a:gd name="connsiteY2" fmla="*/ 35966 h 71592"/>
              <a:gd name="connsiteX3" fmla="*/ 308758 w 795647"/>
              <a:gd name="connsiteY3" fmla="*/ 24091 h 71592"/>
              <a:gd name="connsiteX4" fmla="*/ 795647 w 795647"/>
              <a:gd name="connsiteY4" fmla="*/ 340 h 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47" h="71592">
                <a:moveTo>
                  <a:pt x="0" y="71592"/>
                </a:moveTo>
                <a:cubicBezTo>
                  <a:pt x="19792" y="67634"/>
                  <a:pt x="39795" y="64612"/>
                  <a:pt x="59376" y="59717"/>
                </a:cubicBezTo>
                <a:cubicBezTo>
                  <a:pt x="87334" y="52728"/>
                  <a:pt x="113975" y="40042"/>
                  <a:pt x="142504" y="35966"/>
                </a:cubicBezTo>
                <a:cubicBezTo>
                  <a:pt x="197505" y="28109"/>
                  <a:pt x="253362" y="28352"/>
                  <a:pt x="308758" y="24091"/>
                </a:cubicBezTo>
                <a:cubicBezTo>
                  <a:pt x="683180" y="-4711"/>
                  <a:pt x="497174" y="340"/>
                  <a:pt x="795647" y="3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4670690" y="3277589"/>
            <a:ext cx="795647" cy="332510"/>
            <a:chOff x="5432537" y="3250924"/>
            <a:chExt cx="795647" cy="332510"/>
          </a:xfrm>
        </p:grpSpPr>
        <p:sp>
          <p:nvSpPr>
            <p:cNvPr id="40" name="Freeform 39"/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12675" y="3232662"/>
            <a:ext cx="795647" cy="332510"/>
            <a:chOff x="5432537" y="3250924"/>
            <a:chExt cx="795647" cy="332510"/>
          </a:xfrm>
        </p:grpSpPr>
        <p:sp>
          <p:nvSpPr>
            <p:cNvPr id="46" name="Freeform 45"/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9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6" grpId="0" animBg="1"/>
      <p:bldP spid="15" grpId="0"/>
      <p:bldP spid="19" grpId="0" animBg="1"/>
      <p:bldP spid="17" grpId="0"/>
      <p:bldP spid="20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260648"/>
            <a:ext cx="8194608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70485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Drawing a pictogram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sp>
        <p:nvSpPr>
          <p:cNvPr id="18" name="Explosion 2 17"/>
          <p:cNvSpPr/>
          <p:nvPr/>
        </p:nvSpPr>
        <p:spPr>
          <a:xfrm rot="715176">
            <a:off x="-850023" y="3727410"/>
            <a:ext cx="4858346" cy="3465980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-99032" y="479868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1. Draw a table with 2 columns. One is for your 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pizza topping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ideas and the other is for how many children voted for them.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2" name="Explosion 2 21"/>
          <p:cNvSpPr/>
          <p:nvPr/>
        </p:nvSpPr>
        <p:spPr>
          <a:xfrm rot="715176">
            <a:off x="5301304" y="3699630"/>
            <a:ext cx="4858346" cy="3465980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xplosion 2 19"/>
          <p:cNvSpPr/>
          <p:nvPr/>
        </p:nvSpPr>
        <p:spPr>
          <a:xfrm rot="1283059">
            <a:off x="3060082" y="3701790"/>
            <a:ext cx="2902328" cy="2808281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082615" y="47317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. Add a key</a:t>
            </a:r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6676" y="4444210"/>
            <a:ext cx="1763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. Draw 1 symbol for every 2 people who voted for each 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topping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  <a:endParaRPr lang="en-GB" sz="1600" dirty="0" smtClean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0015" y="5092103"/>
            <a:ext cx="2779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. How can we show an odd number of votes?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5. How many children voted for each 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topping</a:t>
            </a:r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?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622" y="165234"/>
            <a:ext cx="1438099" cy="1088557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80104"/>
              </p:ext>
            </p:extLst>
          </p:nvPr>
        </p:nvGraphicFramePr>
        <p:xfrm>
          <a:off x="899592" y="1340769"/>
          <a:ext cx="7344816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200"/>
                <a:gridCol w="4014616"/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Pizza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Topping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Tally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Ham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&amp; mushroom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ahoma" panose="020B0604030504040204" pitchFamily="34" charset="0"/>
                        </a:rPr>
                        <a:t>Chicken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&amp; red pepper</a:t>
                      </a:r>
                      <a:endParaRPr lang="en-GB" dirty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Tahoma" panose="020B0604030504040204" pitchFamily="34" charset="0"/>
                        </a:rPr>
                        <a:t>Beef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&amp; red onion</a:t>
                      </a:r>
                      <a:endParaRPr lang="en-GB" dirty="0" smtClean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Tahoma" panose="020B0604030504040204" pitchFamily="34" charset="0"/>
                        </a:rPr>
                        <a:t>Tomato,</a:t>
                      </a:r>
                      <a:r>
                        <a:rPr lang="en-GB" baseline="0" dirty="0" smtClean="0">
                          <a:latin typeface="Tahoma" panose="020B0604030504040204" pitchFamily="34" charset="0"/>
                        </a:rPr>
                        <a:t> rocket &amp; sweetcorn</a:t>
                      </a:r>
                      <a:endParaRPr lang="en-GB" dirty="0" smtClean="0">
                        <a:latin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68328" y="1521394"/>
            <a:ext cx="1160689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Tahoma" panose="020B0604030504040204" pitchFamily="34" charset="0"/>
              </a:rPr>
              <a:t>Key:</a:t>
            </a:r>
          </a:p>
          <a:p>
            <a:endParaRPr lang="en-GB" sz="1400" u="sng" dirty="0" smtClean="0">
              <a:latin typeface="Tahoma" panose="020B0604030504040204" pitchFamily="34" charset="0"/>
            </a:endParaRPr>
          </a:p>
          <a:p>
            <a:r>
              <a:rPr lang="en-GB" dirty="0" smtClean="0"/>
              <a:t>          </a:t>
            </a:r>
            <a:r>
              <a:rPr lang="en-GB" sz="1600" dirty="0" smtClean="0">
                <a:latin typeface="Tahoma" panose="020B0604030504040204" pitchFamily="34" charset="0"/>
              </a:rPr>
              <a:t>=2</a:t>
            </a:r>
            <a:endParaRPr lang="en-GB" dirty="0" smtClean="0">
              <a:latin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3" y="2906420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37" y="2906420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91" y="2906420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3" y="244472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37" y="244472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91" y="244472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45" y="2444724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3" y="1972496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37" y="1972496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91" y="1972496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12" y="2915537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6" y="2915537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20" y="2915537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74" y="2915536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01" y="3392996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37" y="3397580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94" y="197249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48478" y="3407074"/>
            <a:ext cx="229927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39516" y="2917047"/>
            <a:ext cx="229927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 animBg="1"/>
      <p:bldP spid="20" grpId="0" animBg="1"/>
      <p:bldP spid="23" grpId="0"/>
      <p:bldP spid="21" grpId="0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57286" y="692696"/>
            <a:ext cx="8194608" cy="568863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2088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Conclusion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rite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sentence to explain what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research showed</a:t>
            </a:r>
            <a:r>
              <a:rPr lang="en-GB" dirty="0"/>
              <a:t>.</a:t>
            </a:r>
            <a:endParaRPr lang="en-GB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761" y="3212976"/>
            <a:ext cx="4535658" cy="2958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5871</TotalTime>
  <Words>270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65</cp:revision>
  <cp:lastPrinted>2018-11-20T10:04:52Z</cp:lastPrinted>
  <dcterms:created xsi:type="dcterms:W3CDTF">2018-09-17T14:41:33Z</dcterms:created>
  <dcterms:modified xsi:type="dcterms:W3CDTF">2020-06-19T10:50:49Z</dcterms:modified>
</cp:coreProperties>
</file>